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889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786a767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786a767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1b266af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01b266af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01b266af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01b266af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feca6ed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feca6ed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CalState LongBeach, Oregon State, UMichigan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ESF since 1975, 50 pubs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Pilot, army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786a767c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786a767c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786a767c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786a767c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786a767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786a767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786a767c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786a767c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786a767c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786a767c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01b266a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01b266a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786a767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786a767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01b266af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01b266af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01b266a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01b266af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2353267"/>
            <a:ext cx="8222100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88303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malley@usg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hyperlink" Target="https://www.usgs.gov/centers/gls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hringle@esf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eb.biologists.org/content/215/11/i.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onnetwork.org/events/syracuse-climate-strike?referrer=group-350org-network&amp;rel=nofollow&amp;source=350org-networ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WELCOME, FISH FRIENDS!</a:t>
            </a:r>
            <a:endParaRPr sz="4800"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153" y="1444588"/>
            <a:ext cx="4572001" cy="44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411850" y="599926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SEPTEMBER 17, 2019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/>
          <p:nvPr/>
        </p:nvSpPr>
        <p:spPr>
          <a:xfrm>
            <a:off x="95850" y="85200"/>
            <a:ext cx="3072600" cy="670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 rotWithShape="1">
          <a:blip r:embed="rId3">
            <a:alphaModFix/>
          </a:blip>
          <a:srcRect l="8265"/>
          <a:stretch/>
        </p:blipFill>
        <p:spPr>
          <a:xfrm>
            <a:off x="2715500" y="0"/>
            <a:ext cx="6519325" cy="399785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4"/>
          <p:cNvSpPr/>
          <p:nvPr/>
        </p:nvSpPr>
        <p:spPr>
          <a:xfrm>
            <a:off x="64387" y="36124"/>
            <a:ext cx="208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Arial"/>
                <a:ea typeface="Arial"/>
                <a:cs typeface="Arial"/>
                <a:sym typeface="Arial"/>
              </a:rPr>
              <a:t>C. artedi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(Typical </a:t>
            </a:r>
            <a:r>
              <a:rPr lang="en" sz="1400" i="1">
                <a:latin typeface="Arial"/>
                <a:ea typeface="Arial"/>
                <a:cs typeface="Arial"/>
                <a:sym typeface="Arial"/>
              </a:rPr>
              <a:t>artedi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291" name="Google Shape;291;p44" descr="C:\Users\randye\AppData\Local\Microsoft\Windows\Temporary Internet Files\Content.Outlook\W7CE1R11\Figure_xy.jpg"/>
          <p:cNvPicPr preferRelativeResize="0"/>
          <p:nvPr/>
        </p:nvPicPr>
        <p:blipFill rotWithShape="1">
          <a:blip r:embed="rId4">
            <a:alphaModFix/>
          </a:blip>
          <a:srcRect l="2213" t="1827" r="5942" b="75884"/>
          <a:stretch/>
        </p:blipFill>
        <p:spPr>
          <a:xfrm>
            <a:off x="97188" y="271186"/>
            <a:ext cx="2509282" cy="80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03" y="4049707"/>
            <a:ext cx="2436195" cy="110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44"/>
          <p:cNvGrpSpPr/>
          <p:nvPr/>
        </p:nvGrpSpPr>
        <p:grpSpPr>
          <a:xfrm>
            <a:off x="76253" y="2305875"/>
            <a:ext cx="2601898" cy="1339134"/>
            <a:chOff x="1649392" y="1396227"/>
            <a:chExt cx="5457000" cy="2761101"/>
          </a:xfrm>
        </p:grpSpPr>
        <p:pic>
          <p:nvPicPr>
            <p:cNvPr id="294" name="Google Shape;294;p44" descr="C:\Users\randye\AppData\Local\Microsoft\Windows\Temporary Internet Files\Content.Outlook\W7CE1R11\Figure_xy.jpg"/>
            <p:cNvPicPr preferRelativeResize="0"/>
            <p:nvPr/>
          </p:nvPicPr>
          <p:blipFill rotWithShape="1">
            <a:blip r:embed="rId4">
              <a:alphaModFix/>
            </a:blip>
            <a:srcRect l="1090" t="31448" r="6505" b="40338"/>
            <a:stretch/>
          </p:blipFill>
          <p:spPr>
            <a:xfrm>
              <a:off x="1786270" y="2030819"/>
              <a:ext cx="5263116" cy="2126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44"/>
            <p:cNvSpPr/>
            <p:nvPr/>
          </p:nvSpPr>
          <p:spPr>
            <a:xfrm>
              <a:off x="1649392" y="1396227"/>
              <a:ext cx="5457000" cy="6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i="1">
                  <a:latin typeface="Arial"/>
                  <a:ea typeface="Arial"/>
                  <a:cs typeface="Arial"/>
                  <a:sym typeface="Arial"/>
                </a:rPr>
                <a:t>C. artedi</a:t>
              </a:r>
              <a:r>
                <a:rPr lang="en" sz="1400">
                  <a:latin typeface="Arial"/>
                  <a:ea typeface="Arial"/>
                  <a:cs typeface="Arial"/>
                  <a:sym typeface="Arial"/>
                </a:rPr>
                <a:t> (Manitoulinus morph</a:t>
              </a: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pic>
        <p:nvPicPr>
          <p:cNvPr id="296" name="Google Shape;296;p44" descr="C:\Users\randye\AppData\Local\Microsoft\Windows\Temporary Internet Files\Content.Outlook\W7CE1R11\Figure_xy.jpg"/>
          <p:cNvPicPr preferRelativeResize="0"/>
          <p:nvPr/>
        </p:nvPicPr>
        <p:blipFill rotWithShape="1">
          <a:blip r:embed="rId4">
            <a:alphaModFix/>
          </a:blip>
          <a:srcRect l="2957" t="67421" r="5198" b="7186"/>
          <a:stretch/>
        </p:blipFill>
        <p:spPr>
          <a:xfrm>
            <a:off x="93275" y="1381665"/>
            <a:ext cx="2526175" cy="92421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/>
          <p:nvPr/>
        </p:nvSpPr>
        <p:spPr>
          <a:xfrm>
            <a:off x="0" y="1177545"/>
            <a:ext cx="241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Arial"/>
                <a:ea typeface="Arial"/>
                <a:cs typeface="Arial"/>
                <a:sym typeface="Arial"/>
              </a:rPr>
              <a:t>C. artedi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(Shorthead morph)</a:t>
            </a:r>
            <a:endParaRPr sz="1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4"/>
          <p:cNvSpPr/>
          <p:nvPr/>
        </p:nvSpPr>
        <p:spPr>
          <a:xfrm>
            <a:off x="93275" y="3714601"/>
            <a:ext cx="203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Arial"/>
                <a:ea typeface="Arial"/>
                <a:cs typeface="Arial"/>
                <a:sym typeface="Arial"/>
              </a:rPr>
              <a:t>C. artedi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(Albus morph)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827" y="5476335"/>
            <a:ext cx="2839526" cy="1029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4"/>
          <p:cNvSpPr/>
          <p:nvPr/>
        </p:nvSpPr>
        <p:spPr>
          <a:xfrm>
            <a:off x="138882" y="5415107"/>
            <a:ext cx="147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Arial"/>
                <a:ea typeface="Arial"/>
                <a:cs typeface="Arial"/>
                <a:sym typeface="Arial"/>
              </a:rPr>
              <a:t>C. hoyi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(Bloater)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4"/>
          <p:cNvSpPr/>
          <p:nvPr/>
        </p:nvSpPr>
        <p:spPr>
          <a:xfrm>
            <a:off x="3269275" y="3641975"/>
            <a:ext cx="5874600" cy="11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3268678" y="3645010"/>
            <a:ext cx="58266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*** Seeking a motivated student to help digitize and process (landmark analysis) images of coregonines for geometric morphometric study of historical and contemporary morphs ***</a:t>
            </a:r>
            <a:endParaRPr sz="1600" b="1" i="1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artedi</a:t>
            </a:r>
            <a:r>
              <a:rPr lang="en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(Cisco) morphs to separate: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artedi (Historical samples from Koelz 1929)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Shorthead (North Channel, L. Huron)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Manitoulinus (Les Cheneaux Islands, L. Huron)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Albus? Possibly some in L. Ontario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hoyi </a:t>
            </a:r>
            <a:r>
              <a:rPr lang="en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(Bloater)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 to be just one morph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628650" y="79378"/>
            <a:ext cx="78867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Preferred qualifications</a:t>
            </a:r>
            <a:endParaRPr/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1"/>
          </p:nvPr>
        </p:nvSpPr>
        <p:spPr>
          <a:xfrm>
            <a:off x="533400" y="838202"/>
            <a:ext cx="7886700" cy="24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Basic knowledge of R statistical software or desire to learn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Ichthyology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Attention to details, ability to learn how digitize fish pictures and manage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Willingness to learn about morphology, how to analyze data, and communicate findings through scientific talks and publication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9" name="Google Shape;309;p45"/>
          <p:cNvSpPr txBox="1"/>
          <p:nvPr/>
        </p:nvSpPr>
        <p:spPr>
          <a:xfrm>
            <a:off x="581025" y="2990851"/>
            <a:ext cx="78867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" sz="2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interested please email a brief </a:t>
            </a:r>
            <a:r>
              <a:rPr lang="en" sz="20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cover letter and resume, that highlights relevant coursework and any research experience you might have, and what you hope to get out of this experience </a:t>
            </a:r>
            <a:r>
              <a:rPr lang="en" sz="2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Brian O’Malley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bomalley@usgs.gov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 Great Lakes Science Center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Ontario Biological Station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Oswego, NY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https://www.usgs.gov/centers/glsc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learn more about USGS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387" y="4343400"/>
            <a:ext cx="2511292" cy="167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5" descr="Related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5588" y="4710767"/>
            <a:ext cx="2243137" cy="92803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/>
        </p:nvSpPr>
        <p:spPr>
          <a:xfrm>
            <a:off x="200025" y="4371975"/>
            <a:ext cx="115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RV Kaho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Dr. Neil Ringler</a:t>
            </a:r>
            <a:endParaRPr sz="4800" b="1"/>
          </a:p>
        </p:txBody>
      </p:sp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387900" y="1713800"/>
            <a:ext cx="8756100" cy="5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Distinguished Teaching Professor, Vice Provost, and Executive Director of ESF Onondaga Lake Science Center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Fish ecology and behavior, foraging behavior of fishes, salmon reproduction, vertebrate anatomy, aquatic insect ecology, stream ecology and management, aquatic and fisheries restoration, aquatic entomology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COURSES TAUGHT (not necessarily currently)	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lang="en"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CURRENT STUDENTS</a:t>
            </a:r>
            <a:endParaRPr sz="14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EFB 132 Orientation Seminar: Environmental and Forest Biology			Mike Connerton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EFB 385 Comparative Vertebrate Anatomy							Michaela Kenward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EFB 388 Ecology of Adirondack Fishes								Carrick Palmer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EFB 554 Aquatic Entomology									Joe Sullivan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EFB 796 Topics in Environmental and Forest Biology: Animal Flight			Jane VanVessem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6155175" y="457200"/>
            <a:ext cx="2864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nhringle@esf.edu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Illick 224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239200" y="2163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SEE YOU NEXT WEEK!</a:t>
            </a:r>
            <a:endParaRPr sz="4800"/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1"/>
          </p:nvPr>
        </p:nvSpPr>
        <p:spPr>
          <a:xfrm>
            <a:off x="4572000" y="6478800"/>
            <a:ext cx="4603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SPEAKER: Dr. Joshua Drew, ESF</a:t>
            </a:r>
            <a:endParaRPr/>
          </a:p>
        </p:txBody>
      </p:sp>
      <p:pic>
        <p:nvPicPr>
          <p:cNvPr id="326" name="Google Shape;326;p47"/>
          <p:cNvPicPr preferRelativeResize="0"/>
          <p:nvPr/>
        </p:nvPicPr>
        <p:blipFill rotWithShape="1">
          <a:blip r:embed="rId3">
            <a:alphaModFix/>
          </a:blip>
          <a:srcRect r="25003" b="-10"/>
          <a:stretch/>
        </p:blipFill>
        <p:spPr>
          <a:xfrm>
            <a:off x="1387597" y="979903"/>
            <a:ext cx="6368826" cy="537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TODAY’S AGENDA</a:t>
            </a:r>
            <a:endParaRPr sz="4800"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Fish of the week</a:t>
            </a:r>
            <a:endParaRPr sz="36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Upcoming Events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Internship Opportunity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/>
              <a:t>Speaker:  Dr. Neil Ringler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Fish of the Week!!!</a:t>
            </a:r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6887"/>
            <a:ext cx="9144000" cy="515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Tadpole Madtom </a:t>
            </a:r>
            <a:r>
              <a:rPr lang="en" sz="3600" i="1">
                <a:latin typeface="Times New Roman"/>
                <a:ea typeface="Times New Roman"/>
                <a:cs typeface="Times New Roman"/>
                <a:sym typeface="Times New Roman"/>
              </a:rPr>
              <a:t>Noturus gyrinus</a:t>
            </a:r>
            <a:endParaRPr sz="3600" i="1"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Commonly found in slow moving streams with dense vegetation, and the shallows of lakes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Opportunistic feeders, they eat a wide range of small invertebrates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large serrated spines in the both the dorsal fin and the pectorals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spines are attached to noxious venom glands to further deter large predators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study done by the University of Michigan found this spine/venom combo to be extremely successful in protecting the Tadpole Madtom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Largemouth Bass will actually “spit” the madtom out of its mouth as soon as it gets pricked by the spines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the venom glands are quickly depleted after several attacks and require time to replenish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8" name="Google Shape;248;p38"/>
          <p:cNvSpPr txBox="1"/>
          <p:nvPr/>
        </p:nvSpPr>
        <p:spPr>
          <a:xfrm>
            <a:off x="107150" y="6000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https://jeb.biologists.org/content/215/11/i.2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Upcoming Events</a:t>
            </a:r>
            <a:endParaRPr sz="4800"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302725" y="1698898"/>
            <a:ext cx="8368200" cy="51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MOVIE NIGHT!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Wednesday 9/18, 6pm in Nifkin Lounge.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Showing: DamNation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GLOBAL CLIMATE STRIKE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Friday 9/20, 11:30am at Forman Park (717 E Genesee)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100" b="1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Syracuse Climate Strike</a:t>
            </a:r>
            <a:endParaRPr sz="1100" b="1" u="sng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1100" b="1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https://strikewithus.org/?referrer=group-350org-network&amp;source=350org-network</a:t>
            </a:r>
            <a:endParaRPr sz="1100" b="1" u="sng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Upcoming Events</a:t>
            </a:r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387900" y="1986424"/>
            <a:ext cx="8368200" cy="46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SHORELINE CLEANUP!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Sunday 9/22, 12-3pm. </a:t>
            </a:r>
            <a:r>
              <a:rPr lang="en" sz="2400">
                <a:solidFill>
                  <a:srgbClr val="FF0000"/>
                </a:solidFill>
              </a:rPr>
              <a:t>SIGN UP!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Meet at Onondaga Lake Lounge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(Park at Destiny)</a:t>
            </a:r>
            <a:endParaRPr sz="2400"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</a:rPr>
              <a:t>NEXT WEEK</a:t>
            </a:r>
            <a:endParaRPr sz="24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		Dr. Joshua Drew, 												tropical marine conservation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975" y="4003991"/>
            <a:ext cx="2695311" cy="266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Coming soon!</a:t>
            </a:r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1"/>
          </p:nvPr>
        </p:nvSpPr>
        <p:spPr>
          <a:xfrm>
            <a:off x="387900" y="1741473"/>
            <a:ext cx="8368200" cy="50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USA meetings-</a:t>
            </a:r>
            <a:r>
              <a:rPr lang="en" sz="2400"/>
              <a:t>-still need a rep!</a:t>
            </a:r>
            <a:endParaRPr sz="2400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10/3 at 6pm in Nifkin</a:t>
            </a:r>
            <a:endParaRPr sz="2400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10/31 at 6pm in Gateway</a:t>
            </a:r>
            <a:endParaRPr sz="2400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11/21 at 6pm in Gateway</a:t>
            </a:r>
            <a:endParaRPr sz="24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9/24 </a:t>
            </a:r>
            <a:r>
              <a:rPr lang="en" sz="2400" b="1"/>
              <a:t>EFB/AFS Mixer</a:t>
            </a:r>
            <a:r>
              <a:rPr lang="en" sz="2400"/>
              <a:t>! 4-6:30 in 408 Baker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10/5 ESF Day of Service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1600"/>
              </a:spcAft>
              <a:buSzPts val="2400"/>
              <a:buChar char="●"/>
            </a:pPr>
            <a:r>
              <a:rPr lang="en" sz="2400"/>
              <a:t>10/31 </a:t>
            </a:r>
            <a:r>
              <a:rPr lang="en" sz="2400" b="1"/>
              <a:t>Data management seminar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215250" y="610700"/>
            <a:ext cx="87135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INTERNSHIP OPPORTUNITY</a:t>
            </a:r>
            <a:endParaRPr sz="4800"/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New USGS research biologist (and ESF alum) Dr. Brian O' Malley is looking for an intern to assist with a cisco morphometrics project 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Probably minimum 4-ish hrs/week, or more if the student is really industrious.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They would train at Oswego, then could work remotely, occasionally popping in to the office to check-in.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427314" y="121846"/>
            <a:ext cx="78867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r>
              <a:rPr lang="en" sz="2520" b="1">
                <a:latin typeface="Arial"/>
                <a:ea typeface="Arial"/>
                <a:cs typeface="Arial"/>
                <a:sym typeface="Arial"/>
              </a:rPr>
              <a:t>Project: </a:t>
            </a:r>
            <a:r>
              <a:rPr lang="en" sz="2520">
                <a:latin typeface="Arial"/>
                <a:ea typeface="Arial"/>
                <a:cs typeface="Arial"/>
                <a:sym typeface="Arial"/>
              </a:rPr>
              <a:t>Comparison of TM vs GM approaches for discriminating </a:t>
            </a:r>
            <a:r>
              <a:rPr lang="en" sz="2520" i="1">
                <a:latin typeface="Arial"/>
                <a:ea typeface="Arial"/>
                <a:cs typeface="Arial"/>
                <a:sym typeface="Arial"/>
              </a:rPr>
              <a:t>C. artedi</a:t>
            </a:r>
            <a:r>
              <a:rPr lang="en" sz="2520">
                <a:latin typeface="Arial"/>
                <a:ea typeface="Arial"/>
                <a:cs typeface="Arial"/>
                <a:sym typeface="Arial"/>
              </a:rPr>
              <a:t> morphs</a:t>
            </a:r>
            <a:endParaRPr/>
          </a:p>
        </p:txBody>
      </p:sp>
      <p:sp>
        <p:nvSpPr>
          <p:cNvPr id="279" name="Google Shape;279;p43"/>
          <p:cNvSpPr txBox="1"/>
          <p:nvPr/>
        </p:nvSpPr>
        <p:spPr>
          <a:xfrm>
            <a:off x="598590" y="680907"/>
            <a:ext cx="8094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 = Traditional morphometrics; linear measurements, used for taxonomy; caliper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 = Geometric morphometrics; shape analysis; digital images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method is more sensitive?  What are the most appropriate GM landmarks for cisco morphs? How does each method perform in a mixed-morph sample? </a:t>
            </a:r>
            <a:endParaRPr/>
          </a:p>
        </p:txBody>
      </p:sp>
      <p:grpSp>
        <p:nvGrpSpPr>
          <p:cNvPr id="280" name="Google Shape;280;p43"/>
          <p:cNvGrpSpPr/>
          <p:nvPr/>
        </p:nvGrpSpPr>
        <p:grpSpPr>
          <a:xfrm>
            <a:off x="240809" y="1908073"/>
            <a:ext cx="8259709" cy="3980270"/>
            <a:chOff x="624756" y="1675599"/>
            <a:chExt cx="8259709" cy="3980270"/>
          </a:xfrm>
        </p:grpSpPr>
        <p:pic>
          <p:nvPicPr>
            <p:cNvPr id="281" name="Google Shape;281;p43"/>
            <p:cNvPicPr preferRelativeResize="0"/>
            <p:nvPr/>
          </p:nvPicPr>
          <p:blipFill rotWithShape="1">
            <a:blip r:embed="rId3">
              <a:alphaModFix/>
            </a:blip>
            <a:srcRect t="3450" r="41741" b="11130"/>
            <a:stretch/>
          </p:blipFill>
          <p:spPr>
            <a:xfrm>
              <a:off x="624756" y="1675599"/>
              <a:ext cx="8259709" cy="3980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43"/>
            <p:cNvSpPr txBox="1"/>
            <p:nvPr/>
          </p:nvSpPr>
          <p:spPr>
            <a:xfrm>
              <a:off x="687897" y="4622334"/>
              <a:ext cx="3771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Shorthead morph –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Harbor Island Bay, Lake Huron</a:t>
              </a:r>
              <a:endParaRPr/>
            </a:p>
          </p:txBody>
        </p:sp>
      </p:grpSp>
      <p:sp>
        <p:nvSpPr>
          <p:cNvPr id="283" name="Google Shape;283;p43"/>
          <p:cNvSpPr txBox="1"/>
          <p:nvPr/>
        </p:nvSpPr>
        <p:spPr>
          <a:xfrm>
            <a:off x="4307423" y="5888358"/>
            <a:ext cx="4193100" cy="5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Co-investigators: GLFC, USFWS-Alpena, USGS Ann Arbor, U. Wisc.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Calibri</vt:lpstr>
      <vt:lpstr>Roboto Slab</vt:lpstr>
      <vt:lpstr>Roboto</vt:lpstr>
      <vt:lpstr>Marina</vt:lpstr>
      <vt:lpstr>WELCOME, FISH FRIENDS!</vt:lpstr>
      <vt:lpstr>TODAY’S AGENDA</vt:lpstr>
      <vt:lpstr>Fish of the Week!!!</vt:lpstr>
      <vt:lpstr>Tadpole Madtom Noturus gyrinus</vt:lpstr>
      <vt:lpstr>Upcoming Events</vt:lpstr>
      <vt:lpstr>Upcoming Events</vt:lpstr>
      <vt:lpstr>Coming soon!</vt:lpstr>
      <vt:lpstr>INTERNSHIP OPPORTUNITY</vt:lpstr>
      <vt:lpstr>Project: Comparison of TM vs GM approaches for discriminating C. artedi morphs</vt:lpstr>
      <vt:lpstr>PowerPoint Presentation</vt:lpstr>
      <vt:lpstr>Preferred qualifications</vt:lpstr>
      <vt:lpstr>Dr. Neil Ringler</vt:lpstr>
      <vt:lpstr>SEE YOU NEXT WEEK!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FISH FRIENDS!</dc:title>
  <dc:creator>Cara Noelle Ewell Hodkin</dc:creator>
  <cp:lastModifiedBy>Cara Ewell Hodkin</cp:lastModifiedBy>
  <cp:revision>3</cp:revision>
  <dcterms:modified xsi:type="dcterms:W3CDTF">2019-09-23T19:40:07Z</dcterms:modified>
</cp:coreProperties>
</file>